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5" r:id="rId4"/>
    <p:sldId id="279" r:id="rId5"/>
    <p:sldId id="266" r:id="rId6"/>
    <p:sldId id="280" r:id="rId7"/>
    <p:sldId id="267" r:id="rId8"/>
    <p:sldId id="260" r:id="rId9"/>
    <p:sldId id="263" r:id="rId10"/>
    <p:sldId id="264" r:id="rId11"/>
    <p:sldId id="258" r:id="rId12"/>
    <p:sldId id="274" r:id="rId13"/>
    <p:sldId id="273" r:id="rId14"/>
    <p:sldId id="275" r:id="rId15"/>
    <p:sldId id="276" r:id="rId16"/>
    <p:sldId id="259" r:id="rId17"/>
    <p:sldId id="277"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04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68A40D-19C3-4BFA-B932-D5D8AF465895}" type="datetimeFigureOut">
              <a:rPr lang="en-GB" smtClean="0"/>
              <a:t>31/07/2018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6E5722-A51A-42AA-9AB5-159BFA33DC77}" type="slidenum">
              <a:rPr lang="en-GB" smtClean="0"/>
              <a:t>‹#›</a:t>
            </a:fld>
            <a:endParaRPr lang="en-GB"/>
          </a:p>
        </p:txBody>
      </p:sp>
    </p:spTree>
    <p:extLst>
      <p:ext uri="{BB962C8B-B14F-4D97-AF65-F5344CB8AC3E}">
        <p14:creationId xmlns:p14="http://schemas.microsoft.com/office/powerpoint/2010/main" val="327736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A60590-5519-40B9-86B4-4CC277A705A8}" type="slidenum">
              <a:rPr lang="en-GB" smtClean="0"/>
              <a:t>10</a:t>
            </a:fld>
            <a:endParaRPr lang="en-GB"/>
          </a:p>
        </p:txBody>
      </p:sp>
    </p:spTree>
    <p:extLst>
      <p:ext uri="{BB962C8B-B14F-4D97-AF65-F5344CB8AC3E}">
        <p14:creationId xmlns:p14="http://schemas.microsoft.com/office/powerpoint/2010/main" val="1537190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GB" dirty="0" smtClean="0"/>
              <a:t>Compassion: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00192" y="6356350"/>
            <a:ext cx="2386608" cy="365125"/>
          </a:xfrm>
          <a:prstGeom prst="rect">
            <a:avLst/>
          </a:prstGeom>
        </p:spPr>
        <p:txBody>
          <a:bodyPr/>
          <a:lstStyle>
            <a:lvl1pPr>
              <a:defRPr/>
            </a:lvl1pPr>
          </a:lstStyle>
          <a:p>
            <a:r>
              <a:rPr lang="en-GB" dirty="0" smtClean="0"/>
              <a:t>© NHS England and Pilgrim Projects</a:t>
            </a:r>
            <a:endParaRPr lang="en-GB" dirty="0"/>
          </a:p>
        </p:txBody>
      </p:sp>
    </p:spTree>
    <p:extLst>
      <p:ext uri="{BB962C8B-B14F-4D97-AF65-F5344CB8AC3E}">
        <p14:creationId xmlns:p14="http://schemas.microsoft.com/office/powerpoint/2010/main" val="1325529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3270667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1401964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Compassion: a facilitator’s guide</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187922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2933459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54586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68543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410082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374935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1744097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A28F59C-22C9-4839-94D9-984CA241666C}" type="datetimeFigureOut">
              <a:rPr lang="en-GB" smtClean="0"/>
              <a:t>31/07/2018</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D303C62-83D2-41E2-B151-6D1B7FFBBB5B}" type="slidenum">
              <a:rPr lang="en-GB" smtClean="0"/>
              <a:t>‹#›</a:t>
            </a:fld>
            <a:endParaRPr lang="en-GB"/>
          </a:p>
        </p:txBody>
      </p:sp>
    </p:spTree>
    <p:extLst>
      <p:ext uri="{BB962C8B-B14F-4D97-AF65-F5344CB8AC3E}">
        <p14:creationId xmlns:p14="http://schemas.microsoft.com/office/powerpoint/2010/main" val="224416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3"/>
          <p:cNvSpPr>
            <a:spLocks noGrp="1"/>
          </p:cNvSpPr>
          <p:nvPr>
            <p:ph type="dt" sz="half" idx="2"/>
          </p:nvPr>
        </p:nvSpPr>
        <p:spPr>
          <a:xfrm>
            <a:off x="457200" y="6356350"/>
            <a:ext cx="2386608" cy="365125"/>
          </a:xfrm>
          <a:prstGeom prst="rect">
            <a:avLst/>
          </a:prstGeom>
        </p:spPr>
        <p:txBody>
          <a:bodyPr/>
          <a:lstStyle>
            <a:lvl1pPr>
              <a:defRPr sz="1100">
                <a:solidFill>
                  <a:schemeClr val="tx1">
                    <a:lumMod val="65000"/>
                    <a:lumOff val="35000"/>
                  </a:schemeClr>
                </a:solidFill>
              </a:defRPr>
            </a:lvl1pPr>
          </a:lstStyle>
          <a:p>
            <a:r>
              <a:rPr lang="en-GB" dirty="0" smtClean="0"/>
              <a:t>Compassion: a facilitator’s guide</a:t>
            </a:r>
            <a:endParaRPr lang="en-GB" dirty="0"/>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lgn="ctr">
              <a:defRPr sz="1100">
                <a:solidFill>
                  <a:schemeClr val="tx1">
                    <a:lumMod val="65000"/>
                    <a:lumOff val="35000"/>
                  </a:schemeClr>
                </a:solidFill>
              </a:defRPr>
            </a:lvl1pPr>
          </a:lstStyle>
          <a:p>
            <a:r>
              <a:rPr lang="en-GB" dirty="0" smtClean="0"/>
              <a:t>Part of the </a:t>
            </a:r>
            <a:r>
              <a:rPr lang="en-GB" i="1" dirty="0" smtClean="0"/>
              <a:t>DNA of Care </a:t>
            </a:r>
            <a:r>
              <a:rPr lang="en-GB" dirty="0" smtClean="0"/>
              <a:t>programme</a:t>
            </a:r>
            <a:endParaRPr lang="en-GB" dirty="0"/>
          </a:p>
        </p:txBody>
      </p:sp>
      <p:sp>
        <p:nvSpPr>
          <p:cNvPr id="9" name="Slide Number Placeholder 5"/>
          <p:cNvSpPr>
            <a:spLocks noGrp="1"/>
          </p:cNvSpPr>
          <p:nvPr>
            <p:ph type="sldNum" sz="quarter" idx="4"/>
          </p:nvPr>
        </p:nvSpPr>
        <p:spPr>
          <a:xfrm>
            <a:off x="6372200" y="6356350"/>
            <a:ext cx="2448272" cy="365125"/>
          </a:xfrm>
          <a:prstGeom prst="rect">
            <a:avLst/>
          </a:prstGeom>
        </p:spPr>
        <p:txBody>
          <a:bodyPr/>
          <a:lstStyle>
            <a:lvl1pPr algn="l">
              <a:defRPr sz="1100">
                <a:solidFill>
                  <a:schemeClr val="tx1">
                    <a:lumMod val="65000"/>
                    <a:lumOff val="35000"/>
                  </a:schemeClr>
                </a:solidFil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382959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patientvoices.org.uk/flv/0995pv384s.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patientvoices.org.uk/flv/0999pv384s.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patientvoices.org.uk/flv/1010pv384s.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www.patientvoices.org.uk/flv/1002pv384s.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2856"/>
            <a:ext cx="7772400" cy="1470025"/>
          </a:xfrm>
        </p:spPr>
        <p:txBody>
          <a:bodyPr/>
          <a:lstStyle/>
          <a:p>
            <a:r>
              <a:rPr lang="en-GB" dirty="0" smtClean="0"/>
              <a:t>Improvement and change</a:t>
            </a:r>
            <a:endParaRPr lang="en-GB" dirty="0">
              <a:solidFill>
                <a:schemeClr val="tx1">
                  <a:lumMod val="65000"/>
                  <a:lumOff val="35000"/>
                </a:schemeClr>
              </a:solidFill>
            </a:endParaRPr>
          </a:p>
        </p:txBody>
      </p:sp>
      <p:sp>
        <p:nvSpPr>
          <p:cNvPr id="3" name="Subtitle 2"/>
          <p:cNvSpPr>
            <a:spLocks noGrp="1"/>
          </p:cNvSpPr>
          <p:nvPr>
            <p:ph type="subTitle" idx="1"/>
          </p:nvPr>
        </p:nvSpPr>
        <p:spPr/>
        <p:txBody>
          <a:bodyPr/>
          <a:lstStyle/>
          <a:p>
            <a:r>
              <a:rPr lang="en-GB" dirty="0" smtClean="0">
                <a:solidFill>
                  <a:schemeClr val="tx1">
                    <a:lumMod val="65000"/>
                    <a:lumOff val="35000"/>
                  </a:schemeClr>
                </a:solidFill>
              </a:rPr>
              <a:t>Part of the </a:t>
            </a:r>
            <a:r>
              <a:rPr lang="en-GB" i="1" dirty="0" smtClean="0">
                <a:solidFill>
                  <a:schemeClr val="tx1">
                    <a:lumMod val="65000"/>
                    <a:lumOff val="35000"/>
                  </a:schemeClr>
                </a:solidFill>
              </a:rPr>
              <a:t>DNA of Care </a:t>
            </a:r>
            <a:r>
              <a:rPr lang="en-GB" dirty="0" smtClean="0">
                <a:solidFill>
                  <a:schemeClr val="tx1">
                    <a:lumMod val="65000"/>
                    <a:lumOff val="35000"/>
                  </a:schemeClr>
                </a:solidFill>
              </a:rPr>
              <a:t>Programme</a:t>
            </a:r>
            <a:endParaRPr lang="en-GB" dirty="0">
              <a:solidFill>
                <a:schemeClr val="tx1">
                  <a:lumMod val="65000"/>
                  <a:lumOff val="35000"/>
                </a:schemeClr>
              </a:solidFill>
            </a:endParaRPr>
          </a:p>
        </p:txBody>
      </p:sp>
      <p:pic>
        <p:nvPicPr>
          <p:cNvPr id="1027" name="Picture 4" descr="Best thi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881" y="604031"/>
            <a:ext cx="1820863" cy="731838"/>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 descr="PV logo (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619906"/>
            <a:ext cx="1431925" cy="7159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5"/>
          <p:cNvSpPr>
            <a:spLocks noChangeArrowheads="1"/>
          </p:cNvSpPr>
          <p:nvPr/>
        </p:nvSpPr>
        <p:spPr bwMode="auto">
          <a:xfrm>
            <a:off x="0" y="1189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10" descr="C:\Users\Pip Hardy\AppData\Local\Microsoft\Windows\INetCache\Content.Word\NHS England logo_NHS Blue_RGB.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2498" y="628279"/>
            <a:ext cx="1159004" cy="880753"/>
          </a:xfrm>
          <a:prstGeom prst="rect">
            <a:avLst/>
          </a:prstGeom>
          <a:noFill/>
          <a:ln>
            <a:noFill/>
          </a:ln>
        </p:spPr>
      </p:pic>
      <p:sp>
        <p:nvSpPr>
          <p:cNvPr id="10" name="Date Placeholder 3"/>
          <p:cNvSpPr>
            <a:spLocks noGrp="1"/>
          </p:cNvSpPr>
          <p:nvPr>
            <p:ph type="dt" sz="half" idx="10"/>
          </p:nvPr>
        </p:nvSpPr>
        <p:spPr>
          <a:xfrm>
            <a:off x="457200" y="6356350"/>
            <a:ext cx="2890664" cy="365125"/>
          </a:xfrm>
          <a:prstGeom prst="rect">
            <a:avLst/>
          </a:prstGeom>
        </p:spPr>
        <p:txBody>
          <a:bodyPr/>
          <a:lstStyle>
            <a:lvl1pPr>
              <a:defRPr/>
            </a:lvl1pPr>
          </a:lstStyle>
          <a:p>
            <a:r>
              <a:rPr lang="en-GB" dirty="0" smtClean="0"/>
              <a:t>Improvement and change: a facilitator’s guide</a:t>
            </a:r>
            <a:endParaRPr lang="en-GB" dirty="0"/>
          </a:p>
        </p:txBody>
      </p:sp>
      <p:sp>
        <p:nvSpPr>
          <p:cNvPr id="12"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13"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Tree>
    <p:extLst>
      <p:ext uri="{BB962C8B-B14F-4D97-AF65-F5344CB8AC3E}">
        <p14:creationId xmlns:p14="http://schemas.microsoft.com/office/powerpoint/2010/main" val="3719517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Compassion for everyone</a:t>
            </a:r>
            <a:endParaRPr lang="en-GB" dirty="0"/>
          </a:p>
        </p:txBody>
      </p:sp>
      <p:sp>
        <p:nvSpPr>
          <p:cNvPr id="3" name="Content Placeholder 2"/>
          <p:cNvSpPr>
            <a:spLocks noGrp="1"/>
          </p:cNvSpPr>
          <p:nvPr>
            <p:ph idx="1"/>
          </p:nvPr>
        </p:nvSpPr>
        <p:spPr>
          <a:xfrm>
            <a:off x="395536" y="1700808"/>
            <a:ext cx="4176464" cy="3888432"/>
          </a:xfrm>
        </p:spPr>
        <p:txBody>
          <a:bodyPr>
            <a:normAutofit/>
          </a:bodyPr>
          <a:lstStyle/>
          <a:p>
            <a:pPr marL="0" indent="0"/>
            <a:endParaRPr lang="en-GB" i="1" dirty="0" smtClean="0">
              <a:solidFill>
                <a:srgbClr val="000000"/>
              </a:solidFill>
            </a:endParaRPr>
          </a:p>
          <a:p>
            <a:pPr marL="0" indent="0">
              <a:buNone/>
            </a:pPr>
            <a:r>
              <a:rPr lang="en-GB" i="1" dirty="0" smtClean="0">
                <a:solidFill>
                  <a:srgbClr val="000000"/>
                </a:solidFill>
              </a:rPr>
              <a:t>‘</a:t>
            </a:r>
            <a:r>
              <a:rPr lang="en-GB" i="1" dirty="0" smtClean="0"/>
              <a:t>Both staff and patients need care, compassion and respect.’ </a:t>
            </a:r>
          </a:p>
          <a:p>
            <a:pPr marL="0" indent="0"/>
            <a:endParaRPr lang="en-GB" dirty="0"/>
          </a:p>
          <a:p>
            <a:pPr marL="0" indent="0">
              <a:buNone/>
            </a:pPr>
            <a:r>
              <a:rPr lang="en-GB" sz="2600" dirty="0" smtClean="0"/>
              <a:t>Professor </a:t>
            </a:r>
            <a:r>
              <a:rPr lang="en-GB" sz="2600" dirty="0"/>
              <a:t>Michael West </a:t>
            </a:r>
            <a:r>
              <a:rPr lang="en-GB" sz="2600" dirty="0" smtClean="0"/>
              <a:t>2014</a:t>
            </a:r>
            <a:endParaRPr lang="en-GB" sz="2600" dirty="0"/>
          </a:p>
          <a:p>
            <a:endParaRPr lang="en-GB" dirty="0"/>
          </a:p>
        </p:txBody>
      </p:sp>
      <p:pic>
        <p:nvPicPr>
          <p:cNvPr id="4" name="Picture 2" descr="\\Wanderer\server2000\Projects\Patient Voices II\Conferences and abstracts\2013\Global Mental Health\IMG_43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204864"/>
            <a:ext cx="4232559" cy="31744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16200000">
            <a:off x="8371291" y="4685080"/>
            <a:ext cx="1258678" cy="261610"/>
          </a:xfrm>
          <a:prstGeom prst="rect">
            <a:avLst/>
          </a:prstGeom>
        </p:spPr>
        <p:txBody>
          <a:bodyPr wrap="none">
            <a:spAutoFit/>
          </a:bodyPr>
          <a:lstStyle/>
          <a:p>
            <a:r>
              <a:rPr lang="en-GB" sz="1100" dirty="0" smtClean="0">
                <a:solidFill>
                  <a:srgbClr val="626262"/>
                </a:solidFill>
              </a:rPr>
              <a:t>Photo © Pip Hardy</a:t>
            </a:r>
            <a:endParaRPr lang="en-GB" sz="1100" dirty="0">
              <a:solidFill>
                <a:srgbClr val="626262"/>
              </a:solidFill>
            </a:endParaRPr>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8"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10" name="Date Placeholder 3"/>
          <p:cNvSpPr>
            <a:spLocks noGrp="1"/>
          </p:cNvSpPr>
          <p:nvPr>
            <p:ph type="dt" sz="half" idx="10"/>
          </p:nvPr>
        </p:nvSpPr>
        <p:spPr>
          <a:xfrm>
            <a:off x="457200" y="6356350"/>
            <a:ext cx="2890664" cy="365125"/>
          </a:xfrm>
          <a:prstGeom prst="rect">
            <a:avLst/>
          </a:prstGeom>
        </p:spPr>
        <p:txBody>
          <a:bodyPr/>
          <a:lstStyle>
            <a:lvl1pPr>
              <a:defRPr/>
            </a:lvl1pPr>
          </a:lstStyle>
          <a:p>
            <a:r>
              <a:rPr lang="en-GB" dirty="0" smtClean="0"/>
              <a:t>Improvement and change: a facilitator’s guide</a:t>
            </a:r>
            <a:endParaRPr lang="en-GB" dirty="0"/>
          </a:p>
        </p:txBody>
      </p:sp>
    </p:spTree>
    <p:extLst>
      <p:ext uri="{BB962C8B-B14F-4D97-AF65-F5344CB8AC3E}">
        <p14:creationId xmlns:p14="http://schemas.microsoft.com/office/powerpoint/2010/main" val="3159564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smtClean="0"/>
              <a:t>DNA of Care </a:t>
            </a:r>
            <a:r>
              <a:rPr lang="en-GB" dirty="0" smtClean="0"/>
              <a:t>stories of improvement and change</a:t>
            </a:r>
            <a:endParaRPr lang="en-GB" dirty="0"/>
          </a:p>
        </p:txBody>
      </p:sp>
      <p:sp>
        <p:nvSpPr>
          <p:cNvPr id="3" name="Content Placeholder 2"/>
          <p:cNvSpPr>
            <a:spLocks noGrp="1"/>
          </p:cNvSpPr>
          <p:nvPr>
            <p:ph idx="1"/>
          </p:nvPr>
        </p:nvSpPr>
        <p:spPr>
          <a:xfrm>
            <a:off x="457200" y="1711349"/>
            <a:ext cx="4618856" cy="4525963"/>
          </a:xfrm>
        </p:spPr>
        <p:txBody>
          <a:bodyPr>
            <a:normAutofit/>
          </a:bodyPr>
          <a:lstStyle/>
          <a:p>
            <a:r>
              <a:rPr lang="en-GB" dirty="0" smtClean="0"/>
              <a:t>A little bit awkward</a:t>
            </a:r>
          </a:p>
          <a:p>
            <a:r>
              <a:rPr lang="en-GB" dirty="0" smtClean="0"/>
              <a:t>I’m sorry</a:t>
            </a:r>
          </a:p>
          <a:p>
            <a:r>
              <a:rPr lang="en-GB" dirty="0" smtClean="0"/>
              <a:t>Measuring what counts</a:t>
            </a:r>
          </a:p>
          <a:p>
            <a:r>
              <a:rPr lang="en-GB" dirty="0" smtClean="0"/>
              <a:t>Fixer</a:t>
            </a:r>
            <a:endParaRPr lang="en-GB" dirty="0"/>
          </a:p>
          <a:p>
            <a:endParaRPr lang="en-GB" dirty="0" smtClean="0"/>
          </a:p>
          <a:p>
            <a:endParaRPr lang="en-GB"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7"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Date Placeholder 3"/>
          <p:cNvSpPr>
            <a:spLocks noGrp="1"/>
          </p:cNvSpPr>
          <p:nvPr>
            <p:ph type="dt" sz="half" idx="10"/>
          </p:nvPr>
        </p:nvSpPr>
        <p:spPr>
          <a:xfrm>
            <a:off x="457200" y="6356350"/>
            <a:ext cx="2890664" cy="365125"/>
          </a:xfrm>
          <a:prstGeom prst="rect">
            <a:avLst/>
          </a:prstGeom>
        </p:spPr>
        <p:txBody>
          <a:bodyPr/>
          <a:lstStyle>
            <a:lvl1pPr>
              <a:defRPr/>
            </a:lvl1pPr>
          </a:lstStyle>
          <a:p>
            <a:r>
              <a:rPr lang="en-GB" dirty="0" smtClean="0"/>
              <a:t>Improvement and change: a facilitator’s guide</a:t>
            </a:r>
            <a:endParaRPr lang="en-GB" dirty="0"/>
          </a:p>
        </p:txBody>
      </p:sp>
    </p:spTree>
    <p:extLst>
      <p:ext uri="{BB962C8B-B14F-4D97-AF65-F5344CB8AC3E}">
        <p14:creationId xmlns:p14="http://schemas.microsoft.com/office/powerpoint/2010/main" val="198709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A little bit awkward</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A little bit awkward</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www.patientvoices.org.uk/flv/0995pv384s.htm                  Rebecca </a:t>
            </a:r>
            <a:r>
              <a:rPr lang="en-GB" sz="1400" dirty="0" err="1" smtClean="0">
                <a:solidFill>
                  <a:srgbClr val="626262"/>
                </a:solidFill>
              </a:rPr>
              <a:t>Lacey</a:t>
            </a:r>
            <a:r>
              <a:rPr lang="en-GB" sz="1400" dirty="0" smtClean="0">
                <a:solidFill>
                  <a:srgbClr val="626262"/>
                </a:solidFill>
              </a:rPr>
              <a:t> 2016</a:t>
            </a:r>
            <a:endParaRPr lang="en-GB" sz="1400" dirty="0">
              <a:solidFill>
                <a:srgbClr val="626262"/>
              </a:solidFill>
            </a:endParaRPr>
          </a:p>
        </p:txBody>
      </p:sp>
      <p:pic>
        <p:nvPicPr>
          <p:cNvPr id="1029" name="Picture 5" descr="\\WANDERER\server2000\Projects\PV website\wordles\0995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738619"/>
            <a:ext cx="5326182" cy="399463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025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 sorry</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I’m sorry</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www.patientvoices.org.uk/flv/0999pv384s.htm                    Sharon Knight 2016</a:t>
            </a:r>
            <a:endParaRPr lang="en-GB" sz="1400" dirty="0">
              <a:solidFill>
                <a:srgbClr val="626262"/>
              </a:solidFill>
            </a:endParaRPr>
          </a:p>
        </p:txBody>
      </p:sp>
      <p:pic>
        <p:nvPicPr>
          <p:cNvPr id="1032" name="Picture 8" descr="\\WANDERER\server2000\Projects\PV website\wordles\0999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012" y="1700807"/>
            <a:ext cx="5542292" cy="415671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314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Measuring what counts</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Measuring what counts</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hlinkClick r:id="rId2"/>
              </a:rPr>
              <a:t>www.patientvoices.org.uk/flv/1010pv384s.htm</a:t>
            </a:r>
            <a:r>
              <a:rPr lang="en-GB" sz="1400" dirty="0" smtClean="0">
                <a:solidFill>
                  <a:srgbClr val="626262"/>
                </a:solidFill>
              </a:rPr>
              <a:t>                    Richard Scott 2016</a:t>
            </a:r>
            <a:endParaRPr lang="en-GB" sz="1400" dirty="0">
              <a:solidFill>
                <a:srgbClr val="626262"/>
              </a:solidFill>
            </a:endParaRPr>
          </a:p>
        </p:txBody>
      </p:sp>
      <p:pic>
        <p:nvPicPr>
          <p:cNvPr id="1031" name="Picture 7" descr="\\WANDERER\server2000\Projects\PV website\wordles\1010pvw3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775640"/>
            <a:ext cx="5423002" cy="40672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660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Fixer</a:t>
            </a:r>
            <a:endParaRPr lang="en-GB" dirty="0">
              <a:solidFill>
                <a:schemeClr val="tx1">
                  <a:lumMod val="65000"/>
                  <a:lumOff val="35000"/>
                </a:schemeClr>
              </a:solidFill>
            </a:endParaRPr>
          </a:p>
        </p:txBody>
      </p:sp>
      <p:sp>
        <p:nvSpPr>
          <p:cNvPr id="4" name="Date Placeholder 3"/>
          <p:cNvSpPr>
            <a:spLocks noGrp="1"/>
          </p:cNvSpPr>
          <p:nvPr>
            <p:ph type="dt" sz="half" idx="10"/>
          </p:nvPr>
        </p:nvSpPr>
        <p:spPr>
          <a:xfrm>
            <a:off x="457200" y="6356350"/>
            <a:ext cx="2386608" cy="365125"/>
          </a:xfrm>
          <a:prstGeom prst="rect">
            <a:avLst/>
          </a:prstGeom>
        </p:spPr>
        <p:txBody>
          <a:bodyPr/>
          <a:lstStyle>
            <a:lvl1pPr>
              <a:defRPr/>
            </a:lvl1pPr>
          </a:lstStyle>
          <a:p>
            <a:r>
              <a:rPr lang="en-GB" dirty="0" smtClean="0"/>
              <a:t>Fixer</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8" name="Rectangle 7"/>
          <p:cNvSpPr/>
          <p:nvPr/>
        </p:nvSpPr>
        <p:spPr>
          <a:xfrm>
            <a:off x="1715683" y="5857527"/>
            <a:ext cx="5808645" cy="307777"/>
          </a:xfrm>
          <a:prstGeom prst="rect">
            <a:avLst/>
          </a:prstGeom>
        </p:spPr>
        <p:txBody>
          <a:bodyPr wrap="square">
            <a:spAutoFit/>
          </a:bodyPr>
          <a:lstStyle/>
          <a:p>
            <a:r>
              <a:rPr lang="en-GB" sz="1400" dirty="0" smtClean="0">
                <a:solidFill>
                  <a:srgbClr val="626262"/>
                </a:solidFill>
              </a:rPr>
              <a:t> www.patientvoices.org.uk/flv/1002pv384s.htm                        Fay Allen 2016</a:t>
            </a:r>
            <a:endParaRPr lang="en-GB" sz="1400" dirty="0">
              <a:solidFill>
                <a:srgbClr val="626262"/>
              </a:solidFill>
            </a:endParaRPr>
          </a:p>
        </p:txBody>
      </p:sp>
      <p:pic>
        <p:nvPicPr>
          <p:cNvPr id="1031" name="Picture 7" descr="\\WANDERER\server2000\Projects\PV website\wordles\1002pvw320.jpg">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700808"/>
            <a:ext cx="5423002" cy="40672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990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for reflection</a:t>
            </a:r>
            <a:endParaRPr lang="en-GB" dirty="0"/>
          </a:p>
        </p:txBody>
      </p:sp>
      <p:sp>
        <p:nvSpPr>
          <p:cNvPr id="3" name="Content Placeholder 2"/>
          <p:cNvSpPr>
            <a:spLocks noGrp="1"/>
          </p:cNvSpPr>
          <p:nvPr>
            <p:ph idx="1"/>
          </p:nvPr>
        </p:nvSpPr>
        <p:spPr>
          <a:xfrm>
            <a:off x="457200" y="1600200"/>
            <a:ext cx="8229600" cy="4637112"/>
          </a:xfrm>
        </p:spPr>
        <p:txBody>
          <a:bodyPr>
            <a:normAutofit fontScale="92500"/>
          </a:bodyPr>
          <a:lstStyle/>
          <a:p>
            <a:r>
              <a:rPr lang="en-GB" dirty="0" smtClean="0"/>
              <a:t>How </a:t>
            </a:r>
            <a:r>
              <a:rPr lang="en-GB" dirty="0"/>
              <a:t>far does ‘Measuring what counts’ capture and reflect some of the internal and external factors that motivate or limit our motivation to change and improve?</a:t>
            </a:r>
          </a:p>
          <a:p>
            <a:r>
              <a:rPr lang="en-GB" dirty="0" smtClean="0"/>
              <a:t>In </a:t>
            </a:r>
            <a:r>
              <a:rPr lang="en-GB" dirty="0"/>
              <a:t>which ways does ‘I’m sorry’ illustrate different perceptions of change?</a:t>
            </a:r>
          </a:p>
          <a:p>
            <a:r>
              <a:rPr lang="en-GB" dirty="0" smtClean="0"/>
              <a:t>How </a:t>
            </a:r>
            <a:r>
              <a:rPr lang="en-GB" dirty="0"/>
              <a:t>do these stories highlight and explore some of the ways in which people more meaningfully engage in changing and improving practice</a:t>
            </a:r>
            <a:r>
              <a:rPr lang="en-GB" dirty="0" smtClean="0"/>
              <a:t>?</a:t>
            </a: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7" name="Date Placeholder 3"/>
          <p:cNvSpPr>
            <a:spLocks noGrp="1"/>
          </p:cNvSpPr>
          <p:nvPr>
            <p:ph type="dt" sz="half" idx="10"/>
          </p:nvPr>
        </p:nvSpPr>
        <p:spPr>
          <a:xfrm>
            <a:off x="457200" y="6356350"/>
            <a:ext cx="2890664" cy="365125"/>
          </a:xfrm>
          <a:prstGeom prst="rect">
            <a:avLst/>
          </a:prstGeom>
        </p:spPr>
        <p:txBody>
          <a:bodyPr/>
          <a:lstStyle>
            <a:lvl1pPr>
              <a:defRPr/>
            </a:lvl1pPr>
          </a:lstStyle>
          <a:p>
            <a:r>
              <a:rPr lang="en-GB" dirty="0" smtClean="0"/>
              <a:t>Improvement and change: a facilitator’s guide</a:t>
            </a:r>
            <a:endParaRPr lang="en-GB" dirty="0"/>
          </a:p>
        </p:txBody>
      </p:sp>
    </p:spTree>
    <p:extLst>
      <p:ext uri="{BB962C8B-B14F-4D97-AF65-F5344CB8AC3E}">
        <p14:creationId xmlns:p14="http://schemas.microsoft.com/office/powerpoint/2010/main" val="2770588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for reflection</a:t>
            </a:r>
            <a:endParaRPr lang="en-GB" dirty="0"/>
          </a:p>
        </p:txBody>
      </p:sp>
      <p:sp>
        <p:nvSpPr>
          <p:cNvPr id="3" name="Content Placeholder 2"/>
          <p:cNvSpPr>
            <a:spLocks noGrp="1"/>
          </p:cNvSpPr>
          <p:nvPr>
            <p:ph idx="1"/>
          </p:nvPr>
        </p:nvSpPr>
        <p:spPr>
          <a:xfrm>
            <a:off x="457200" y="1600200"/>
            <a:ext cx="8229600" cy="4637112"/>
          </a:xfrm>
        </p:spPr>
        <p:txBody>
          <a:bodyPr>
            <a:normAutofit fontScale="92500"/>
          </a:bodyPr>
          <a:lstStyle/>
          <a:p>
            <a:r>
              <a:rPr lang="en-GB" dirty="0"/>
              <a:t>How might these stories help focus more attention of co-production and treating patients in the right way?</a:t>
            </a:r>
          </a:p>
          <a:p>
            <a:r>
              <a:rPr lang="en-GB" dirty="0" smtClean="0"/>
              <a:t>How </a:t>
            </a:r>
            <a:r>
              <a:rPr lang="en-GB" dirty="0"/>
              <a:t>can these stories support and illustrate the significance of change from within?</a:t>
            </a:r>
          </a:p>
          <a:p>
            <a:r>
              <a:rPr lang="en-GB" dirty="0" smtClean="0"/>
              <a:t>How </a:t>
            </a:r>
            <a:r>
              <a:rPr lang="en-GB" dirty="0"/>
              <a:t>can these stories support and illustrate the significance of change at all levels?</a:t>
            </a:r>
          </a:p>
          <a:p>
            <a:r>
              <a:rPr lang="en-US" dirty="0" smtClean="0"/>
              <a:t>In </a:t>
            </a:r>
            <a:r>
              <a:rPr lang="en-US" dirty="0"/>
              <a:t>which ways does ‘A little bit awkward’ highlight the pressures staff feel in leading improvement?</a:t>
            </a:r>
            <a:endParaRPr lang="en-GB" dirty="0"/>
          </a:p>
          <a:p>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7" name="Date Placeholder 3"/>
          <p:cNvSpPr>
            <a:spLocks noGrp="1"/>
          </p:cNvSpPr>
          <p:nvPr>
            <p:ph type="dt" sz="half" idx="10"/>
          </p:nvPr>
        </p:nvSpPr>
        <p:spPr>
          <a:xfrm>
            <a:off x="457200" y="6356350"/>
            <a:ext cx="2890664" cy="365125"/>
          </a:xfrm>
          <a:prstGeom prst="rect">
            <a:avLst/>
          </a:prstGeom>
        </p:spPr>
        <p:txBody>
          <a:bodyPr/>
          <a:lstStyle>
            <a:lvl1pPr>
              <a:defRPr/>
            </a:lvl1pPr>
          </a:lstStyle>
          <a:p>
            <a:r>
              <a:rPr lang="en-GB" dirty="0" smtClean="0"/>
              <a:t>Improvement and change: a facilitator’s guide</a:t>
            </a:r>
            <a:endParaRPr lang="en-GB" dirty="0"/>
          </a:p>
        </p:txBody>
      </p:sp>
    </p:spTree>
    <p:extLst>
      <p:ext uri="{BB962C8B-B14F-4D97-AF65-F5344CB8AC3E}">
        <p14:creationId xmlns:p14="http://schemas.microsoft.com/office/powerpoint/2010/main" val="2716365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for reflection</a:t>
            </a:r>
            <a:endParaRPr lang="en-GB" dirty="0"/>
          </a:p>
        </p:txBody>
      </p:sp>
      <p:sp>
        <p:nvSpPr>
          <p:cNvPr id="3" name="Content Placeholder 2"/>
          <p:cNvSpPr>
            <a:spLocks noGrp="1"/>
          </p:cNvSpPr>
          <p:nvPr>
            <p:ph idx="1"/>
          </p:nvPr>
        </p:nvSpPr>
        <p:spPr>
          <a:xfrm>
            <a:off x="457200" y="1600200"/>
            <a:ext cx="8229600" cy="4637112"/>
          </a:xfrm>
        </p:spPr>
        <p:txBody>
          <a:bodyPr>
            <a:normAutofit/>
          </a:bodyPr>
          <a:lstStyle/>
          <a:p>
            <a:r>
              <a:rPr lang="en-GB" sz="3000" dirty="0"/>
              <a:t>How can these stories support </a:t>
            </a:r>
            <a:r>
              <a:rPr lang="en-GB" sz="3000" i="1" dirty="0"/>
              <a:t>‘sparks to become flames’</a:t>
            </a:r>
            <a:r>
              <a:rPr lang="en-GB" sz="3000" dirty="0"/>
              <a:t> ?</a:t>
            </a:r>
          </a:p>
          <a:p>
            <a:r>
              <a:rPr lang="en-GB" sz="3000" dirty="0" smtClean="0"/>
              <a:t>What </a:t>
            </a:r>
            <a:r>
              <a:rPr lang="en-GB" sz="3000" dirty="0"/>
              <a:t>three things does xx story focus your attention on, in terms of what you (or we) should do next?</a:t>
            </a:r>
          </a:p>
          <a:p>
            <a:r>
              <a:rPr lang="en-GB" sz="3000" dirty="0"/>
              <a:t>Having seen xx story, what is the one thing you feel compelled to do immediately?</a:t>
            </a:r>
          </a:p>
          <a:p>
            <a:pPr marL="0" indent="0">
              <a:buNone/>
            </a:pPr>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7" name="Date Placeholder 3"/>
          <p:cNvSpPr>
            <a:spLocks noGrp="1"/>
          </p:cNvSpPr>
          <p:nvPr>
            <p:ph type="dt" sz="half" idx="10"/>
          </p:nvPr>
        </p:nvSpPr>
        <p:spPr>
          <a:xfrm>
            <a:off x="457200" y="6356350"/>
            <a:ext cx="2890664" cy="365125"/>
          </a:xfrm>
          <a:prstGeom prst="rect">
            <a:avLst/>
          </a:prstGeom>
        </p:spPr>
        <p:txBody>
          <a:bodyPr/>
          <a:lstStyle>
            <a:lvl1pPr>
              <a:defRPr/>
            </a:lvl1pPr>
          </a:lstStyle>
          <a:p>
            <a:r>
              <a:rPr lang="en-GB" dirty="0" smtClean="0"/>
              <a:t>Improvement and change: a facilitator’s guide</a:t>
            </a:r>
            <a:endParaRPr lang="en-GB" dirty="0"/>
          </a:p>
        </p:txBody>
      </p:sp>
    </p:spTree>
    <p:extLst>
      <p:ext uri="{BB962C8B-B14F-4D97-AF65-F5344CB8AC3E}">
        <p14:creationId xmlns:p14="http://schemas.microsoft.com/office/powerpoint/2010/main" val="1981881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 in the NHS</a:t>
            </a:r>
            <a:endParaRPr lang="en-GB" dirty="0">
              <a:solidFill>
                <a:schemeClr val="tx1">
                  <a:lumMod val="65000"/>
                  <a:lumOff val="35000"/>
                </a:schemeClr>
              </a:solidFill>
            </a:endParaRPr>
          </a:p>
        </p:txBody>
      </p:sp>
      <p:sp>
        <p:nvSpPr>
          <p:cNvPr id="5" name="Footer Placeholder 4"/>
          <p:cNvSpPr>
            <a:spLocks noGrp="1"/>
          </p:cNvSpPr>
          <p:nvPr>
            <p:ph type="ftr" sz="quarter" idx="11"/>
          </p:nvPr>
        </p:nvSpPr>
        <p:spPr>
          <a:xfrm>
            <a:off x="3156501" y="6376243"/>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404501" y="6376243"/>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7" name="Content Placeholder 2"/>
          <p:cNvSpPr txBox="1">
            <a:spLocks/>
          </p:cNvSpPr>
          <p:nvPr/>
        </p:nvSpPr>
        <p:spPr>
          <a:xfrm>
            <a:off x="467544" y="1715190"/>
            <a:ext cx="4248473" cy="45941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i="1" dirty="0"/>
              <a:t>‘There is nothing unusual about change in the NHS. </a:t>
            </a:r>
            <a:endParaRPr lang="en-US" sz="2800" i="1" dirty="0" smtClean="0"/>
          </a:p>
          <a:p>
            <a:pPr marL="0" indent="0">
              <a:buNone/>
            </a:pPr>
            <a:r>
              <a:rPr lang="en-US" sz="2800" i="1" dirty="0" smtClean="0"/>
              <a:t>This </a:t>
            </a:r>
            <a:r>
              <a:rPr lang="en-US" sz="2800" i="1" dirty="0"/>
              <a:t>doesn't mean change occurs naturally in the interest of patients. In fact, it requires a deliberate decision by those in the system to direct it.’</a:t>
            </a:r>
            <a:r>
              <a:rPr lang="en-US" sz="2800" b="1" i="1" dirty="0"/>
              <a:t>  </a:t>
            </a:r>
            <a:endParaRPr lang="en-US" sz="2800" b="1" i="1" dirty="0" smtClean="0"/>
          </a:p>
          <a:p>
            <a:pPr marL="0" indent="0">
              <a:buNone/>
            </a:pPr>
            <a:r>
              <a:rPr lang="en-US" sz="2800" dirty="0" smtClean="0"/>
              <a:t>NHS </a:t>
            </a:r>
            <a:r>
              <a:rPr lang="en-US" sz="2800" dirty="0"/>
              <a:t>Confederation, 2013</a:t>
            </a:r>
            <a:endParaRPr lang="en-GB" sz="2800" i="1" dirty="0"/>
          </a:p>
        </p:txBody>
      </p:sp>
      <p:sp>
        <p:nvSpPr>
          <p:cNvPr id="11" name="Date Placeholder 3"/>
          <p:cNvSpPr>
            <a:spLocks noGrp="1"/>
          </p:cNvSpPr>
          <p:nvPr>
            <p:ph type="dt" sz="half" idx="10"/>
          </p:nvPr>
        </p:nvSpPr>
        <p:spPr>
          <a:xfrm>
            <a:off x="457200" y="6356350"/>
            <a:ext cx="2890664" cy="365125"/>
          </a:xfrm>
          <a:prstGeom prst="rect">
            <a:avLst/>
          </a:prstGeom>
        </p:spPr>
        <p:txBody>
          <a:bodyPr/>
          <a:lstStyle>
            <a:lvl1pPr>
              <a:defRPr/>
            </a:lvl1pPr>
          </a:lstStyle>
          <a:p>
            <a:r>
              <a:rPr lang="en-GB" dirty="0" smtClean="0"/>
              <a:t>Improvement and change: a facilitator’s guide</a:t>
            </a:r>
            <a:endParaRPr lang="en-GB" dirty="0"/>
          </a:p>
        </p:txBody>
      </p:sp>
      <p:pic>
        <p:nvPicPr>
          <p:cNvPr id="6146" name="Picture 2" descr="\\WANDERER\server2000\Projects\Patient Voices II\PV Projects and workshops\NHS England\Staff stories\Facilitation packs\Photos\2014-02-18 16.01.1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49" t="6827" r="5071" b="4261"/>
          <a:stretch/>
        </p:blipFill>
        <p:spPr bwMode="auto">
          <a:xfrm>
            <a:off x="4924338" y="1860331"/>
            <a:ext cx="3975477" cy="39326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676875" y="5841629"/>
            <a:ext cx="1258678" cy="261610"/>
          </a:xfrm>
          <a:prstGeom prst="rect">
            <a:avLst/>
          </a:prstGeom>
        </p:spPr>
        <p:txBody>
          <a:bodyPr wrap="none">
            <a:spAutoFit/>
          </a:bodyPr>
          <a:lstStyle/>
          <a:p>
            <a:r>
              <a:rPr lang="en-GB" sz="1100" dirty="0" smtClean="0">
                <a:solidFill>
                  <a:srgbClr val="626262"/>
                </a:solidFill>
              </a:rPr>
              <a:t>Photo © Pip Hardy</a:t>
            </a:r>
            <a:endParaRPr lang="en-GB" sz="1100" dirty="0">
              <a:solidFill>
                <a:srgbClr val="626262"/>
              </a:solidFill>
            </a:endParaRPr>
          </a:p>
        </p:txBody>
      </p:sp>
    </p:spTree>
    <p:extLst>
      <p:ext uri="{BB962C8B-B14F-4D97-AF65-F5344CB8AC3E}">
        <p14:creationId xmlns:p14="http://schemas.microsoft.com/office/powerpoint/2010/main" val="3774839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Dealing with change</a:t>
            </a:r>
            <a:endParaRPr lang="en-GB" dirty="0">
              <a:solidFill>
                <a:schemeClr val="tx1">
                  <a:lumMod val="65000"/>
                  <a:lumOff val="35000"/>
                </a:scheme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7" name="Content Placeholder 2"/>
          <p:cNvSpPr txBox="1">
            <a:spLocks/>
          </p:cNvSpPr>
          <p:nvPr/>
        </p:nvSpPr>
        <p:spPr>
          <a:xfrm>
            <a:off x="467544" y="1715189"/>
            <a:ext cx="3816424" cy="45941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i="1" dirty="0"/>
              <a:t>‘I do not think you can really deal with change without a person asking real questions about who they are and how they belong in the world.’ </a:t>
            </a:r>
            <a:br>
              <a:rPr lang="en-US" sz="2800" i="1" dirty="0"/>
            </a:br>
            <a:r>
              <a:rPr lang="en-US" sz="2800" i="1" dirty="0"/>
              <a:t>				</a:t>
            </a:r>
            <a:r>
              <a:rPr lang="en-US" sz="2600" dirty="0" smtClean="0"/>
              <a:t>David Whyte, 1998</a:t>
            </a:r>
            <a:endParaRPr lang="en-GB" sz="2600" i="1" dirty="0"/>
          </a:p>
          <a:p>
            <a:pPr marL="0" indent="0">
              <a:buNone/>
            </a:pPr>
            <a:r>
              <a:rPr lang="en-GB" sz="2600" dirty="0" smtClean="0"/>
              <a:t>		</a:t>
            </a:r>
            <a:r>
              <a:rPr lang="en-GB" sz="2800" dirty="0" smtClean="0"/>
              <a:t>				</a:t>
            </a:r>
            <a:endParaRPr lang="en-GB" sz="2800" dirty="0"/>
          </a:p>
        </p:txBody>
      </p:sp>
      <p:sp>
        <p:nvSpPr>
          <p:cNvPr id="8" name="Date Placeholder 3"/>
          <p:cNvSpPr>
            <a:spLocks noGrp="1"/>
          </p:cNvSpPr>
          <p:nvPr>
            <p:ph type="dt" sz="half" idx="10"/>
          </p:nvPr>
        </p:nvSpPr>
        <p:spPr>
          <a:xfrm>
            <a:off x="457200" y="6356350"/>
            <a:ext cx="2890664" cy="365125"/>
          </a:xfrm>
          <a:prstGeom prst="rect">
            <a:avLst/>
          </a:prstGeom>
        </p:spPr>
        <p:txBody>
          <a:bodyPr/>
          <a:lstStyle>
            <a:lvl1pPr>
              <a:defRPr/>
            </a:lvl1pPr>
          </a:lstStyle>
          <a:p>
            <a:r>
              <a:rPr lang="en-GB" dirty="0" smtClean="0"/>
              <a:t>Improvement and change: a facilitator’s guide</a:t>
            </a:r>
            <a:endParaRPr lang="en-GB" dirty="0"/>
          </a:p>
        </p:txBody>
      </p:sp>
      <p:pic>
        <p:nvPicPr>
          <p:cNvPr id="5122" name="Picture 2" descr="\\WANDERER\server2000\Projects\Patient Voices II\PV Projects and workshops\NHS England\Staff stories\Facilitation packs\Photos\IMG_61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18" y="1772816"/>
            <a:ext cx="4608512" cy="345638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617052" y="5255622"/>
            <a:ext cx="1258678" cy="261610"/>
          </a:xfrm>
          <a:prstGeom prst="rect">
            <a:avLst/>
          </a:prstGeom>
        </p:spPr>
        <p:txBody>
          <a:bodyPr wrap="none">
            <a:spAutoFit/>
          </a:bodyPr>
          <a:lstStyle/>
          <a:p>
            <a:r>
              <a:rPr lang="en-GB" sz="1100" dirty="0" smtClean="0">
                <a:solidFill>
                  <a:srgbClr val="626262"/>
                </a:solidFill>
              </a:rPr>
              <a:t>Photo © Pip Hardy</a:t>
            </a:r>
            <a:endParaRPr lang="en-GB" sz="1100" dirty="0">
              <a:solidFill>
                <a:srgbClr val="626262"/>
              </a:solidFill>
            </a:endParaRPr>
          </a:p>
        </p:txBody>
      </p:sp>
    </p:spTree>
    <p:extLst>
      <p:ext uri="{BB962C8B-B14F-4D97-AF65-F5344CB8AC3E}">
        <p14:creationId xmlns:p14="http://schemas.microsoft.com/office/powerpoint/2010/main" val="2291795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context of change</a:t>
            </a:r>
            <a:endParaRPr lang="en-GB" dirty="0"/>
          </a:p>
        </p:txBody>
      </p:sp>
      <p:sp>
        <p:nvSpPr>
          <p:cNvPr id="3" name="Content Placeholder 2"/>
          <p:cNvSpPr>
            <a:spLocks noGrp="1"/>
          </p:cNvSpPr>
          <p:nvPr>
            <p:ph idx="1"/>
          </p:nvPr>
        </p:nvSpPr>
        <p:spPr>
          <a:xfrm>
            <a:off x="251520" y="1600200"/>
            <a:ext cx="4176464" cy="5069160"/>
          </a:xfrm>
        </p:spPr>
        <p:txBody>
          <a:bodyPr>
            <a:normAutofit fontScale="92500" lnSpcReduction="20000"/>
          </a:bodyPr>
          <a:lstStyle/>
          <a:p>
            <a:pPr marL="0" indent="0">
              <a:buNone/>
            </a:pPr>
            <a:r>
              <a:rPr lang="en-GB" dirty="0" smtClean="0"/>
              <a:t>‘</a:t>
            </a:r>
            <a:r>
              <a:rPr lang="en-US" i="1" dirty="0"/>
              <a:t>Cooperation requires all of us to face up to difficult questions about the demands we place on the system. We all bring our own concerns and worries </a:t>
            </a:r>
            <a:r>
              <a:rPr lang="en-US" i="1" dirty="0" smtClean="0"/>
              <a:t>to </a:t>
            </a:r>
            <a:r>
              <a:rPr lang="en-US" i="1" dirty="0"/>
              <a:t>that discussion, but these anxieties are better considered collectively, rather than in isolation</a:t>
            </a:r>
            <a:r>
              <a:rPr lang="en-US" i="1" dirty="0" smtClean="0"/>
              <a:t>.’</a:t>
            </a:r>
          </a:p>
          <a:p>
            <a:pPr marL="0" indent="0">
              <a:buNone/>
            </a:pPr>
            <a:r>
              <a:rPr lang="en-US" i="1" dirty="0"/>
              <a:t/>
            </a:r>
            <a:br>
              <a:rPr lang="en-US" i="1" dirty="0"/>
            </a:br>
            <a:r>
              <a:rPr lang="en-US" sz="2800" dirty="0" smtClean="0"/>
              <a:t>NHS </a:t>
            </a:r>
            <a:r>
              <a:rPr lang="en-US" sz="2800" dirty="0"/>
              <a:t>Confederation, 2013</a:t>
            </a:r>
            <a:r>
              <a:rPr lang="en-US" sz="2800" i="1" dirty="0"/>
              <a:t> </a:t>
            </a:r>
            <a:endParaRPr lang="en-GB" sz="2800" i="1" dirty="0"/>
          </a:p>
          <a:p>
            <a:endParaRPr lang="en-GB" dirty="0"/>
          </a:p>
        </p:txBody>
      </p:sp>
      <p:pic>
        <p:nvPicPr>
          <p:cNvPr id="4098" name="Picture 2" descr="\\WANDERER\server2000\Projects\Patient Voices II\PV Projects and workshops\NHS England\Staff stories\Facilitation packs\Photos\IMG_683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02" t="5574" r="7742" b="2578"/>
          <a:stretch/>
        </p:blipFill>
        <p:spPr bwMode="auto">
          <a:xfrm>
            <a:off x="4427984" y="1765368"/>
            <a:ext cx="4403558" cy="34844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572864" y="5276411"/>
            <a:ext cx="1258678" cy="261610"/>
          </a:xfrm>
          <a:prstGeom prst="rect">
            <a:avLst/>
          </a:prstGeom>
        </p:spPr>
        <p:txBody>
          <a:bodyPr wrap="none">
            <a:spAutoFit/>
          </a:bodyPr>
          <a:lstStyle/>
          <a:p>
            <a:r>
              <a:rPr lang="en-GB" sz="1100" dirty="0" smtClean="0">
                <a:solidFill>
                  <a:srgbClr val="626262"/>
                </a:solidFill>
              </a:rPr>
              <a:t>Photo © Pip Hardy</a:t>
            </a:r>
            <a:endParaRPr lang="en-GB" sz="1100" dirty="0">
              <a:solidFill>
                <a:srgbClr val="626262"/>
              </a:solidFill>
            </a:endParaRPr>
          </a:p>
        </p:txBody>
      </p:sp>
    </p:spTree>
    <p:extLst>
      <p:ext uri="{BB962C8B-B14F-4D97-AF65-F5344CB8AC3E}">
        <p14:creationId xmlns:p14="http://schemas.microsoft.com/office/powerpoint/2010/main" val="4113837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Leading change</a:t>
            </a:r>
            <a:endParaRPr lang="en-GB" dirty="0">
              <a:solidFill>
                <a:schemeClr val="tx1">
                  <a:lumMod val="65000"/>
                  <a:lumOff val="35000"/>
                </a:scheme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7" name="Content Placeholder 2"/>
          <p:cNvSpPr txBox="1">
            <a:spLocks/>
          </p:cNvSpPr>
          <p:nvPr/>
        </p:nvSpPr>
        <p:spPr>
          <a:xfrm>
            <a:off x="899592" y="1715190"/>
            <a:ext cx="7968025" cy="45941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800" i="1" dirty="0" smtClean="0"/>
          </a:p>
          <a:p>
            <a:pPr marL="0" indent="0">
              <a:buNone/>
            </a:pPr>
            <a:endParaRPr lang="en-GB" sz="2800" dirty="0"/>
          </a:p>
        </p:txBody>
      </p:sp>
      <p:sp>
        <p:nvSpPr>
          <p:cNvPr id="8" name="Content Placeholder 2"/>
          <p:cNvSpPr txBox="1">
            <a:spLocks/>
          </p:cNvSpPr>
          <p:nvPr/>
        </p:nvSpPr>
        <p:spPr>
          <a:xfrm>
            <a:off x="683569" y="1715189"/>
            <a:ext cx="3984012" cy="45941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000" i="1" dirty="0" smtClean="0"/>
              <a:t>‘To </a:t>
            </a:r>
            <a:r>
              <a:rPr lang="en-US" sz="3000" i="1" dirty="0"/>
              <a:t>deliver real improvements to </a:t>
            </a:r>
            <a:r>
              <a:rPr lang="en-US" sz="3000" i="1" dirty="0" smtClean="0"/>
              <a:t/>
            </a:r>
            <a:br>
              <a:rPr lang="en-US" sz="3000" i="1" dirty="0" smtClean="0"/>
            </a:br>
            <a:r>
              <a:rPr lang="en-US" sz="3000" i="1" dirty="0" smtClean="0"/>
              <a:t>patient </a:t>
            </a:r>
            <a:r>
              <a:rPr lang="en-US" sz="3000" i="1" dirty="0"/>
              <a:t>care, change </a:t>
            </a:r>
            <a:r>
              <a:rPr lang="en-US" sz="3000" i="1" dirty="0" smtClean="0"/>
              <a:t/>
            </a:r>
            <a:br>
              <a:rPr lang="en-US" sz="3000" i="1" dirty="0" smtClean="0"/>
            </a:br>
            <a:r>
              <a:rPr lang="en-US" sz="3000" i="1" dirty="0" smtClean="0"/>
              <a:t>must </a:t>
            </a:r>
            <a:r>
              <a:rPr lang="en-US" sz="3000" i="1" dirty="0"/>
              <a:t>be driven and encouraged from </a:t>
            </a:r>
            <a:r>
              <a:rPr lang="en-US" sz="3000" i="1" dirty="0" smtClean="0"/>
              <a:t>within.’</a:t>
            </a:r>
            <a:r>
              <a:rPr lang="en-GB" sz="2800" dirty="0" smtClean="0"/>
              <a:t>				</a:t>
            </a:r>
            <a:r>
              <a:rPr lang="en-GB" sz="2600" dirty="0" smtClean="0"/>
              <a:t>Christensen</a:t>
            </a:r>
            <a:r>
              <a:rPr lang="en-GB" sz="2600" dirty="0" smtClean="0"/>
              <a:t>, </a:t>
            </a:r>
            <a:r>
              <a:rPr lang="en-GB" sz="2600" dirty="0" smtClean="0"/>
              <a:t>2009</a:t>
            </a:r>
            <a:endParaRPr lang="en-GB" sz="2600" dirty="0" smtClean="0"/>
          </a:p>
        </p:txBody>
      </p:sp>
      <p:sp>
        <p:nvSpPr>
          <p:cNvPr id="9" name="Date Placeholder 3"/>
          <p:cNvSpPr>
            <a:spLocks noGrp="1"/>
          </p:cNvSpPr>
          <p:nvPr>
            <p:ph type="dt" sz="half" idx="10"/>
          </p:nvPr>
        </p:nvSpPr>
        <p:spPr>
          <a:xfrm>
            <a:off x="457200" y="6356350"/>
            <a:ext cx="2890664" cy="365125"/>
          </a:xfrm>
          <a:prstGeom prst="rect">
            <a:avLst/>
          </a:prstGeom>
        </p:spPr>
        <p:txBody>
          <a:bodyPr/>
          <a:lstStyle>
            <a:lvl1pPr>
              <a:defRPr/>
            </a:lvl1pPr>
          </a:lstStyle>
          <a:p>
            <a:r>
              <a:rPr lang="en-GB" dirty="0" smtClean="0"/>
              <a:t>Improvement and change: a facilitator’s guide</a:t>
            </a:r>
            <a:endParaRPr lang="en-GB" dirty="0"/>
          </a:p>
        </p:txBody>
      </p:sp>
      <p:pic>
        <p:nvPicPr>
          <p:cNvPr id="2050" name="Picture 2" descr="\\WANDERER\server2000\Projects\Patient Voices II\PV Projects and workshops\NHS England\Staff stories\Facilitation packs\Photos\IMG_68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5042" y="1916832"/>
            <a:ext cx="4301305" cy="322597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655688" y="5152185"/>
            <a:ext cx="1258678" cy="261610"/>
          </a:xfrm>
          <a:prstGeom prst="rect">
            <a:avLst/>
          </a:prstGeom>
        </p:spPr>
        <p:txBody>
          <a:bodyPr wrap="none">
            <a:spAutoFit/>
          </a:bodyPr>
          <a:lstStyle/>
          <a:p>
            <a:r>
              <a:rPr lang="en-GB" sz="1100" dirty="0" smtClean="0">
                <a:solidFill>
                  <a:srgbClr val="626262"/>
                </a:solidFill>
              </a:rPr>
              <a:t>Photo © Pip Hardy</a:t>
            </a:r>
            <a:endParaRPr lang="en-GB" sz="1100" dirty="0">
              <a:solidFill>
                <a:srgbClr val="626262"/>
              </a:solidFill>
            </a:endParaRPr>
          </a:p>
        </p:txBody>
      </p:sp>
    </p:spTree>
    <p:extLst>
      <p:ext uri="{BB962C8B-B14F-4D97-AF65-F5344CB8AC3E}">
        <p14:creationId xmlns:p14="http://schemas.microsoft.com/office/powerpoint/2010/main" val="3454966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Leading change</a:t>
            </a:r>
            <a:endParaRPr lang="en-GB" dirty="0">
              <a:solidFill>
                <a:schemeClr val="tx1">
                  <a:lumMod val="65000"/>
                  <a:lumOff val="35000"/>
                </a:scheme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sp>
        <p:nvSpPr>
          <p:cNvPr id="7" name="Content Placeholder 2"/>
          <p:cNvSpPr txBox="1">
            <a:spLocks/>
          </p:cNvSpPr>
          <p:nvPr/>
        </p:nvSpPr>
        <p:spPr>
          <a:xfrm>
            <a:off x="899592" y="1715190"/>
            <a:ext cx="7968025" cy="45941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800" i="1" dirty="0" smtClean="0"/>
          </a:p>
          <a:p>
            <a:pPr marL="0" indent="0">
              <a:buNone/>
            </a:pPr>
            <a:endParaRPr lang="en-GB" sz="2800" dirty="0"/>
          </a:p>
        </p:txBody>
      </p:sp>
      <p:sp>
        <p:nvSpPr>
          <p:cNvPr id="8" name="Content Placeholder 2"/>
          <p:cNvSpPr txBox="1">
            <a:spLocks/>
          </p:cNvSpPr>
          <p:nvPr/>
        </p:nvSpPr>
        <p:spPr>
          <a:xfrm>
            <a:off x="683569" y="1715189"/>
            <a:ext cx="3984012" cy="45941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i="1" dirty="0" smtClean="0"/>
              <a:t>‘</a:t>
            </a:r>
            <a:r>
              <a:rPr lang="en-US" sz="2800" i="1" dirty="0"/>
              <a:t>To deliver the changes that are needed to sustain and improve care, the NHS needs to move from pockets of innovation and isolated examples of good practice to system-wide </a:t>
            </a:r>
            <a:r>
              <a:rPr lang="en-US" sz="2800" i="1" dirty="0" smtClean="0"/>
              <a:t>improvement.’ </a:t>
            </a:r>
          </a:p>
          <a:p>
            <a:pPr marL="0" indent="0">
              <a:buNone/>
            </a:pPr>
            <a:r>
              <a:rPr lang="en-US" sz="2800" i="1" dirty="0"/>
              <a:t>	</a:t>
            </a:r>
            <a:r>
              <a:rPr lang="en-US" sz="2800" i="1" dirty="0" smtClean="0"/>
              <a:t>			</a:t>
            </a:r>
            <a:r>
              <a:rPr lang="en-US" sz="2800" dirty="0" smtClean="0"/>
              <a:t>Kings </a:t>
            </a:r>
            <a:r>
              <a:rPr lang="en-US" sz="2800" dirty="0"/>
              <a:t>Fund, </a:t>
            </a:r>
            <a:r>
              <a:rPr lang="en-US" sz="2800" dirty="0" smtClean="0"/>
              <a:t>2016</a:t>
            </a:r>
            <a:endParaRPr lang="en-GB" sz="2800" i="1" dirty="0"/>
          </a:p>
          <a:p>
            <a:pPr marL="0" indent="0">
              <a:buNone/>
            </a:pPr>
            <a:endParaRPr lang="en-GB" sz="2800" dirty="0"/>
          </a:p>
        </p:txBody>
      </p:sp>
      <p:sp>
        <p:nvSpPr>
          <p:cNvPr id="9" name="Date Placeholder 3"/>
          <p:cNvSpPr>
            <a:spLocks noGrp="1"/>
          </p:cNvSpPr>
          <p:nvPr>
            <p:ph type="dt" sz="half" idx="10"/>
          </p:nvPr>
        </p:nvSpPr>
        <p:spPr>
          <a:xfrm>
            <a:off x="457200" y="6356350"/>
            <a:ext cx="2890664" cy="365125"/>
          </a:xfrm>
          <a:prstGeom prst="rect">
            <a:avLst/>
          </a:prstGeom>
        </p:spPr>
        <p:txBody>
          <a:bodyPr/>
          <a:lstStyle>
            <a:lvl1pPr>
              <a:defRPr/>
            </a:lvl1pPr>
          </a:lstStyle>
          <a:p>
            <a:r>
              <a:rPr lang="en-GB" dirty="0" smtClean="0"/>
              <a:t>Improvement and change: a facilitator’s guide</a:t>
            </a:r>
            <a:endParaRPr lang="en-GB" dirty="0"/>
          </a:p>
        </p:txBody>
      </p:sp>
      <p:pic>
        <p:nvPicPr>
          <p:cNvPr id="3074" name="Picture 2" descr="\\WANDERER\server2000\Projects\Patient Voices II\PV Projects and workshops\NHS England\Staff stories\Facilitation packs\Photos\IMG_59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0981" y="1844823"/>
            <a:ext cx="4226636" cy="316997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655688" y="5014801"/>
            <a:ext cx="1258678" cy="261610"/>
          </a:xfrm>
          <a:prstGeom prst="rect">
            <a:avLst/>
          </a:prstGeom>
        </p:spPr>
        <p:txBody>
          <a:bodyPr wrap="none">
            <a:spAutoFit/>
          </a:bodyPr>
          <a:lstStyle/>
          <a:p>
            <a:r>
              <a:rPr lang="en-GB" sz="1100" dirty="0" smtClean="0">
                <a:solidFill>
                  <a:srgbClr val="626262"/>
                </a:solidFill>
              </a:rPr>
              <a:t>Photo © Pip Hardy</a:t>
            </a:r>
            <a:endParaRPr lang="en-GB" sz="1100" dirty="0">
              <a:solidFill>
                <a:srgbClr val="626262"/>
              </a:solidFill>
            </a:endParaRPr>
          </a:p>
        </p:txBody>
      </p:sp>
    </p:spTree>
    <p:extLst>
      <p:ext uri="{BB962C8B-B14F-4D97-AF65-F5344CB8AC3E}">
        <p14:creationId xmlns:p14="http://schemas.microsoft.com/office/powerpoint/2010/main" val="1312248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Sparks of change</a:t>
            </a:r>
            <a:endParaRPr lang="en-GB" dirty="0"/>
          </a:p>
        </p:txBody>
      </p:sp>
      <p:sp>
        <p:nvSpPr>
          <p:cNvPr id="3" name="Content Placeholder 2"/>
          <p:cNvSpPr>
            <a:spLocks noGrp="1"/>
          </p:cNvSpPr>
          <p:nvPr>
            <p:ph idx="1"/>
          </p:nvPr>
        </p:nvSpPr>
        <p:spPr>
          <a:xfrm>
            <a:off x="457200" y="1600200"/>
            <a:ext cx="4258816" cy="4525963"/>
          </a:xfrm>
        </p:spPr>
        <p:txBody>
          <a:bodyPr/>
          <a:lstStyle/>
          <a:p>
            <a:pPr marL="0" indent="0">
              <a:buNone/>
            </a:pPr>
            <a:r>
              <a:rPr lang="en-US" i="1" dirty="0"/>
              <a:t>‘More needs to be done to help people to nurture change sparks and bring about change</a:t>
            </a:r>
            <a:r>
              <a:rPr lang="en-US" i="1" dirty="0" smtClean="0"/>
              <a:t>’.</a:t>
            </a:r>
          </a:p>
          <a:p>
            <a:pPr marL="0" indent="0">
              <a:buNone/>
            </a:pPr>
            <a:r>
              <a:rPr lang="en-US" sz="2800" dirty="0" smtClean="0"/>
              <a:t>				Kings Fund 2018</a:t>
            </a:r>
            <a:endParaRPr lang="en-GB" sz="2800" dirty="0"/>
          </a:p>
          <a:p>
            <a:endParaRPr lang="en-GB" dirty="0"/>
          </a:p>
        </p:txBody>
      </p:sp>
      <p:pic>
        <p:nvPicPr>
          <p:cNvPr id="1026" name="Picture 2" descr="\\WANDERER\server2000\Projects\Patient Voices II\PV Projects and workshops\NHS England\Staff stories\Facilitation packs\Photos\2013-10-03 07.14.4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97" t="4073" r="5156" b="4926"/>
          <a:stretch/>
        </p:blipFill>
        <p:spPr bwMode="auto">
          <a:xfrm>
            <a:off x="4851539" y="1786880"/>
            <a:ext cx="4064569" cy="40985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33621" y="5894462"/>
            <a:ext cx="1258678" cy="261610"/>
          </a:xfrm>
          <a:prstGeom prst="rect">
            <a:avLst/>
          </a:prstGeom>
        </p:spPr>
        <p:txBody>
          <a:bodyPr wrap="none">
            <a:spAutoFit/>
          </a:bodyPr>
          <a:lstStyle/>
          <a:p>
            <a:r>
              <a:rPr lang="en-GB" sz="1100" dirty="0" smtClean="0">
                <a:solidFill>
                  <a:srgbClr val="626262"/>
                </a:solidFill>
              </a:rPr>
              <a:t>Photo © Pip Hardy</a:t>
            </a:r>
            <a:endParaRPr lang="en-GB" sz="1100" dirty="0">
              <a:solidFill>
                <a:srgbClr val="626262"/>
              </a:solidFill>
            </a:endParaRPr>
          </a:p>
        </p:txBody>
      </p:sp>
    </p:spTree>
    <p:extLst>
      <p:ext uri="{BB962C8B-B14F-4D97-AF65-F5344CB8AC3E}">
        <p14:creationId xmlns:p14="http://schemas.microsoft.com/office/powerpoint/2010/main" val="2593483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The </a:t>
            </a:r>
            <a:r>
              <a:rPr lang="en-GB" i="1" dirty="0" smtClean="0">
                <a:solidFill>
                  <a:schemeClr val="tx1">
                    <a:lumMod val="65000"/>
                    <a:lumOff val="35000"/>
                  </a:schemeClr>
                </a:solidFill>
              </a:rPr>
              <a:t>DNA of Care</a:t>
            </a:r>
            <a:endParaRPr lang="en-GB" i="1" dirty="0">
              <a:solidFill>
                <a:schemeClr val="tx1">
                  <a:lumMod val="65000"/>
                  <a:lumOff val="35000"/>
                </a:schemeClr>
              </a:solidFill>
            </a:endParaRPr>
          </a:p>
        </p:txBody>
      </p:sp>
      <p:sp>
        <p:nvSpPr>
          <p:cNvPr id="3" name="Content Placeholder 2"/>
          <p:cNvSpPr>
            <a:spLocks noGrp="1"/>
          </p:cNvSpPr>
          <p:nvPr>
            <p:ph idx="1"/>
          </p:nvPr>
        </p:nvSpPr>
        <p:spPr>
          <a:xfrm>
            <a:off x="457200" y="1600200"/>
            <a:ext cx="5050904" cy="4709120"/>
          </a:xfrm>
        </p:spPr>
        <p:txBody>
          <a:bodyPr>
            <a:normAutofit/>
          </a:bodyPr>
          <a:lstStyle/>
          <a:p>
            <a:pPr marL="0" indent="0">
              <a:buNone/>
            </a:pPr>
            <a:r>
              <a:rPr lang="en-GB" sz="2800" i="1" dirty="0" smtClean="0"/>
              <a:t>‘The </a:t>
            </a:r>
            <a:r>
              <a:rPr lang="en-GB" sz="2800" i="1" dirty="0"/>
              <a:t>intertwined relationship between patient care and staff well-being has been likened to the double helix. And so the stories we tell each other are like the DNA of care, transmitting information and shaping cultures, offering learning opportunities and, sometimes, healing</a:t>
            </a:r>
            <a:r>
              <a:rPr lang="en-GB" sz="2800" i="1" dirty="0" smtClean="0"/>
              <a:t>.’</a:t>
            </a:r>
          </a:p>
          <a:p>
            <a:pPr marL="0" indent="0">
              <a:buNone/>
            </a:pPr>
            <a:r>
              <a:rPr lang="en-GB" sz="2200" dirty="0" smtClean="0"/>
              <a:t>	Pip Hardy and Tony Sumner, 2016</a:t>
            </a:r>
            <a:endParaRPr lang="en-GB" sz="2200" dirty="0"/>
          </a:p>
          <a:p>
            <a:endParaRPr lang="en-GB" dirty="0">
              <a:solidFill>
                <a:schemeClr val="tx1">
                  <a:lumMod val="65000"/>
                  <a:lumOff val="35000"/>
                </a:scheme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pic>
        <p:nvPicPr>
          <p:cNvPr id="7" name="Picture 2" descr="\\WANDERER\server2000\Projects\Patient Voices II\PV Projects and workshops\NHS England\Staff stories\D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205210" y="2395603"/>
            <a:ext cx="3792594" cy="2466727"/>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p:cNvSpPr>
            <a:spLocks noGrp="1"/>
          </p:cNvSpPr>
          <p:nvPr>
            <p:ph type="dt" sz="half" idx="10"/>
          </p:nvPr>
        </p:nvSpPr>
        <p:spPr>
          <a:xfrm>
            <a:off x="457200" y="6356350"/>
            <a:ext cx="2890664" cy="365125"/>
          </a:xfrm>
          <a:prstGeom prst="rect">
            <a:avLst/>
          </a:prstGeom>
        </p:spPr>
        <p:txBody>
          <a:bodyPr/>
          <a:lstStyle>
            <a:lvl1pPr>
              <a:defRPr/>
            </a:lvl1pPr>
          </a:lstStyle>
          <a:p>
            <a:r>
              <a:rPr lang="en-GB" dirty="0" smtClean="0"/>
              <a:t>Improvement and change: a facilitator’s guide</a:t>
            </a:r>
            <a:endParaRPr lang="en-GB" dirty="0"/>
          </a:p>
        </p:txBody>
      </p:sp>
    </p:spTree>
    <p:extLst>
      <p:ext uri="{BB962C8B-B14F-4D97-AF65-F5344CB8AC3E}">
        <p14:creationId xmlns:p14="http://schemas.microsoft.com/office/powerpoint/2010/main" val="3230014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lumMod val="65000"/>
                    <a:lumOff val="35000"/>
                  </a:schemeClr>
                </a:solidFill>
              </a:rPr>
              <a:t>Two sides of the same coin</a:t>
            </a:r>
            <a:endParaRPr lang="en-GB" dirty="0">
              <a:solidFill>
                <a:schemeClr val="tx1">
                  <a:lumMod val="65000"/>
                  <a:lumOff val="35000"/>
                </a:scheme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dirty="0" smtClean="0"/>
              <a:t>Part of the </a:t>
            </a:r>
            <a:r>
              <a:rPr lang="en-GB" i="1" dirty="0" smtClean="0"/>
              <a:t>DNA of Care </a:t>
            </a:r>
            <a:r>
              <a:rPr lang="en-GB" dirty="0" smtClean="0"/>
              <a:t>programme</a:t>
            </a:r>
            <a:endParaRPr lang="en-GB" dirty="0"/>
          </a:p>
        </p:txBody>
      </p:sp>
      <p:sp>
        <p:nvSpPr>
          <p:cNvPr id="6" name="Slide Number Placeholder 5"/>
          <p:cNvSpPr>
            <a:spLocks noGrp="1"/>
          </p:cNvSpPr>
          <p:nvPr>
            <p:ph type="sldNum" sz="quarter" idx="12"/>
          </p:nvPr>
        </p:nvSpPr>
        <p:spPr>
          <a:xfrm>
            <a:off x="6372200" y="6356350"/>
            <a:ext cx="2448272" cy="365125"/>
          </a:xfrm>
          <a:prstGeom prst="rect">
            <a:avLst/>
          </a:prstGeom>
        </p:spPr>
        <p:txBody>
          <a:bodyPr/>
          <a:lstStyle>
            <a:lvl1pPr algn="l">
              <a:defRPr/>
            </a:lvl1pPr>
          </a:lstStyle>
          <a:p>
            <a:r>
              <a:rPr lang="en-GB" dirty="0" smtClean="0"/>
              <a:t>© NHS England and Pilgrim Projects</a:t>
            </a:r>
            <a:endParaRPr lang="en-GB" dirty="0"/>
          </a:p>
        </p:txBody>
      </p:sp>
      <p:pic>
        <p:nvPicPr>
          <p:cNvPr id="7" name="Picture 2" descr="C:\Users\kdeeny\AppData\Local\Microsoft\Windows\Temporary Internet Files\Content.Outlook\EWI7QWEZ\CrwGF0WXYAARYmv.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4000" contrast="42000"/>
                    </a14:imgEffect>
                  </a14:imgLayer>
                </a14:imgProps>
              </a:ext>
              <a:ext uri="{28A0092B-C50C-407E-A947-70E740481C1C}">
                <a14:useLocalDpi xmlns:a14="http://schemas.microsoft.com/office/drawing/2010/main" val="0"/>
              </a:ext>
            </a:extLst>
          </a:blip>
          <a:srcRect l="11313" r="16503"/>
          <a:stretch/>
        </p:blipFill>
        <p:spPr bwMode="auto">
          <a:xfrm>
            <a:off x="4054320" y="1628800"/>
            <a:ext cx="4590023" cy="381642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395536" y="1700808"/>
            <a:ext cx="3312368" cy="3888432"/>
          </a:xfrm>
        </p:spPr>
        <p:txBody>
          <a:bodyPr>
            <a:normAutofit/>
          </a:bodyPr>
          <a:lstStyle/>
          <a:p>
            <a:pPr marL="0" indent="0">
              <a:buNone/>
            </a:pPr>
            <a:r>
              <a:rPr lang="en-GB" sz="2600" b="1" dirty="0" smtClean="0"/>
              <a:t>Staff </a:t>
            </a:r>
            <a:r>
              <a:rPr lang="en-GB" sz="2600" b="1" dirty="0"/>
              <a:t>experience drives patient </a:t>
            </a:r>
            <a:r>
              <a:rPr lang="en-GB" sz="2600" b="1" dirty="0" smtClean="0"/>
              <a:t>experience.</a:t>
            </a:r>
            <a:endParaRPr lang="en-GB" sz="2600" dirty="0" smtClean="0"/>
          </a:p>
          <a:p>
            <a:pPr marL="0" indent="0">
              <a:buNone/>
            </a:pPr>
            <a:r>
              <a:rPr lang="en-GB" sz="2600" i="1" dirty="0" smtClean="0"/>
              <a:t>‘Focusing </a:t>
            </a:r>
            <a:r>
              <a:rPr lang="en-GB" sz="2600" i="1" dirty="0"/>
              <a:t>on this relationship could be the most important move for the healthcare system to make</a:t>
            </a:r>
            <a:r>
              <a:rPr lang="en-GB" sz="2600" i="1" dirty="0" smtClean="0"/>
              <a:t>.’</a:t>
            </a:r>
          </a:p>
          <a:p>
            <a:pPr marL="0" indent="0">
              <a:buNone/>
            </a:pPr>
            <a:r>
              <a:rPr lang="en-GB" sz="2200" dirty="0" smtClean="0"/>
              <a:t>	Karen </a:t>
            </a:r>
            <a:r>
              <a:rPr lang="en-GB" sz="2200" dirty="0" err="1" smtClean="0"/>
              <a:t>Deeny</a:t>
            </a:r>
            <a:r>
              <a:rPr lang="en-GB" sz="2200" dirty="0" smtClean="0"/>
              <a:t>, 2017</a:t>
            </a:r>
          </a:p>
          <a:p>
            <a:pPr marL="0" indent="0">
              <a:buNone/>
            </a:pPr>
            <a:endParaRPr lang="en-GB" sz="2600" b="1" dirty="0">
              <a:solidFill>
                <a:schemeClr val="bg2"/>
              </a:solidFill>
            </a:endParaRPr>
          </a:p>
        </p:txBody>
      </p:sp>
      <p:sp>
        <p:nvSpPr>
          <p:cNvPr id="9" name="Date Placeholder 3"/>
          <p:cNvSpPr>
            <a:spLocks noGrp="1"/>
          </p:cNvSpPr>
          <p:nvPr>
            <p:ph type="dt" sz="half" idx="10"/>
          </p:nvPr>
        </p:nvSpPr>
        <p:spPr>
          <a:xfrm>
            <a:off x="457200" y="6356350"/>
            <a:ext cx="2890664" cy="365125"/>
          </a:xfrm>
          <a:prstGeom prst="rect">
            <a:avLst/>
          </a:prstGeom>
        </p:spPr>
        <p:txBody>
          <a:bodyPr/>
          <a:lstStyle>
            <a:lvl1pPr>
              <a:defRPr/>
            </a:lvl1pPr>
          </a:lstStyle>
          <a:p>
            <a:r>
              <a:rPr lang="en-GB" dirty="0" smtClean="0"/>
              <a:t>Improvement and change: a facilitator’s guide</a:t>
            </a:r>
            <a:endParaRPr lang="en-GB" dirty="0"/>
          </a:p>
        </p:txBody>
      </p:sp>
    </p:spTree>
    <p:extLst>
      <p:ext uri="{BB962C8B-B14F-4D97-AF65-F5344CB8AC3E}">
        <p14:creationId xmlns:p14="http://schemas.microsoft.com/office/powerpoint/2010/main" val="2218296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1246</TotalTime>
  <Words>877</Words>
  <Application>Microsoft Office PowerPoint</Application>
  <PresentationFormat>On-screen Show (4:3)</PresentationFormat>
  <Paragraphs>116</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Improvement and change</vt:lpstr>
      <vt:lpstr>Change in the NHS</vt:lpstr>
      <vt:lpstr>Dealing with change</vt:lpstr>
      <vt:lpstr>The context of change</vt:lpstr>
      <vt:lpstr>Leading change</vt:lpstr>
      <vt:lpstr>Leading change</vt:lpstr>
      <vt:lpstr>Sparks of change</vt:lpstr>
      <vt:lpstr>The DNA of Care</vt:lpstr>
      <vt:lpstr>Two sides of the same coin</vt:lpstr>
      <vt:lpstr>Compassion for everyone</vt:lpstr>
      <vt:lpstr>DNA of Care stories of improvement and change</vt:lpstr>
      <vt:lpstr>A little bit awkward</vt:lpstr>
      <vt:lpstr>I’m sorry</vt:lpstr>
      <vt:lpstr>Measuring what counts</vt:lpstr>
      <vt:lpstr>Fixer</vt:lpstr>
      <vt:lpstr>Questions for reflection</vt:lpstr>
      <vt:lpstr>Questions for reflection</vt:lpstr>
      <vt:lpstr>Questions for reflection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Compassion</dc:title>
  <dc:creator>Pip Hardy</dc:creator>
  <cp:lastModifiedBy>Pip Hardy</cp:lastModifiedBy>
  <cp:revision>32</cp:revision>
  <dcterms:created xsi:type="dcterms:W3CDTF">2018-02-01T14:21:16Z</dcterms:created>
  <dcterms:modified xsi:type="dcterms:W3CDTF">2018-07-31T17:24:59Z</dcterms:modified>
</cp:coreProperties>
</file>